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15"/>
  </p:notesMasterIdLst>
  <p:sldIdLst>
    <p:sldId id="257" r:id="rId3"/>
    <p:sldId id="258" r:id="rId4"/>
    <p:sldId id="259" r:id="rId5"/>
    <p:sldId id="266" r:id="rId6"/>
    <p:sldId id="262" r:id="rId7"/>
    <p:sldId id="265" r:id="rId8"/>
    <p:sldId id="267" r:id="rId9"/>
    <p:sldId id="269" r:id="rId10"/>
    <p:sldId id="263" r:id="rId11"/>
    <p:sldId id="268" r:id="rId12"/>
    <p:sldId id="271"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account" initials="Ma" lastIdx="1" clrIdx="0">
    <p:extLst>
      <p:ext uri="{19B8F6BF-5375-455C-9EA6-DF929625EA0E}">
        <p15:presenceInfo xmlns:p15="http://schemas.microsoft.com/office/powerpoint/2012/main" userId="e8f1f113389dabb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C46EA"/>
    <a:srgbClr val="66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504CD6-EA42-4219-BCA8-E7BB8B1211A1}"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US"/>
        </a:p>
      </dgm:t>
    </dgm:pt>
    <dgm:pt modelId="{22073955-9E6A-40DE-A316-40D2793AA52D}">
      <dgm:prSet/>
      <dgm:spPr/>
      <dgm:t>
        <a:bodyPr/>
        <a:lstStyle/>
        <a:p>
          <a:pPr rtl="0"/>
          <a:r>
            <a:rPr lang="en-US" dirty="0" smtClean="0"/>
            <a:t>organization is at risk every time an employee leaves the company, as you have to spend time, energy, and resources to regain the lost know-how.</a:t>
          </a:r>
          <a:endParaRPr lang="en-US" dirty="0"/>
        </a:p>
      </dgm:t>
    </dgm:pt>
    <dgm:pt modelId="{7B0CDD8B-B7A6-48FC-AC83-56638FA48071}" type="parTrans" cxnId="{FF358DA9-7883-4E73-B4DD-F757C8E0C342}">
      <dgm:prSet/>
      <dgm:spPr/>
      <dgm:t>
        <a:bodyPr/>
        <a:lstStyle/>
        <a:p>
          <a:endParaRPr lang="en-US"/>
        </a:p>
      </dgm:t>
    </dgm:pt>
    <dgm:pt modelId="{407B3566-3EE2-444A-8FBE-5C46B822713C}" type="sibTrans" cxnId="{FF358DA9-7883-4E73-B4DD-F757C8E0C342}">
      <dgm:prSet/>
      <dgm:spPr/>
      <dgm:t>
        <a:bodyPr/>
        <a:lstStyle/>
        <a:p>
          <a:endParaRPr lang="en-US"/>
        </a:p>
      </dgm:t>
    </dgm:pt>
    <dgm:pt modelId="{6FFCB3F8-17E5-4D75-9026-2DCDB60332EB}">
      <dgm:prSet custT="1"/>
      <dgm:spPr/>
      <dgm:t>
        <a:bodyPr/>
        <a:lstStyle/>
        <a:p>
          <a:pPr rtl="0"/>
          <a:r>
            <a:rPr lang="en-US" sz="2300" b="0" i="0" dirty="0" smtClean="0"/>
            <a:t>The average U.S. enterprise-sized company loses an estimated $42.5M per year due to insufficient knowledge sharing, with knowledge loss playing a big part</a:t>
          </a:r>
          <a:endParaRPr lang="en-US" sz="2300" dirty="0"/>
        </a:p>
      </dgm:t>
    </dgm:pt>
    <dgm:pt modelId="{2E8039C5-3075-4594-9AA1-6505BDC11D5A}" type="parTrans" cxnId="{E2EB7295-AC49-4526-B2D3-627AB668B9E1}">
      <dgm:prSet/>
      <dgm:spPr/>
      <dgm:t>
        <a:bodyPr/>
        <a:lstStyle/>
        <a:p>
          <a:endParaRPr lang="en-US"/>
        </a:p>
      </dgm:t>
    </dgm:pt>
    <dgm:pt modelId="{0BD2D0D2-A7FF-4112-875A-992FA69530EE}" type="sibTrans" cxnId="{E2EB7295-AC49-4526-B2D3-627AB668B9E1}">
      <dgm:prSet/>
      <dgm:spPr/>
      <dgm:t>
        <a:bodyPr/>
        <a:lstStyle/>
        <a:p>
          <a:endParaRPr lang="en-US"/>
        </a:p>
      </dgm:t>
    </dgm:pt>
    <dgm:pt modelId="{FD28FCCF-3026-4150-8A08-25E8F8F88402}" type="pres">
      <dgm:prSet presAssocID="{35504CD6-EA42-4219-BCA8-E7BB8B1211A1}" presName="linear" presStyleCnt="0">
        <dgm:presLayoutVars>
          <dgm:animLvl val="lvl"/>
          <dgm:resizeHandles val="exact"/>
        </dgm:presLayoutVars>
      </dgm:prSet>
      <dgm:spPr/>
      <dgm:t>
        <a:bodyPr/>
        <a:lstStyle/>
        <a:p>
          <a:endParaRPr lang="en-US"/>
        </a:p>
      </dgm:t>
    </dgm:pt>
    <dgm:pt modelId="{EF7083FE-F599-4409-9D6E-3DCE34484022}" type="pres">
      <dgm:prSet presAssocID="{22073955-9E6A-40DE-A316-40D2793AA52D}" presName="parentText" presStyleLbl="node1" presStyleIdx="0" presStyleCnt="2">
        <dgm:presLayoutVars>
          <dgm:chMax val="0"/>
          <dgm:bulletEnabled val="1"/>
        </dgm:presLayoutVars>
      </dgm:prSet>
      <dgm:spPr/>
      <dgm:t>
        <a:bodyPr/>
        <a:lstStyle/>
        <a:p>
          <a:endParaRPr lang="en-US"/>
        </a:p>
      </dgm:t>
    </dgm:pt>
    <dgm:pt modelId="{D9B484BE-1A04-4AB0-9D80-0D508806F12E}" type="pres">
      <dgm:prSet presAssocID="{407B3566-3EE2-444A-8FBE-5C46B822713C}" presName="spacer" presStyleCnt="0"/>
      <dgm:spPr/>
    </dgm:pt>
    <dgm:pt modelId="{9B3CE174-A5FC-4422-A271-3E983779ABE2}" type="pres">
      <dgm:prSet presAssocID="{6FFCB3F8-17E5-4D75-9026-2DCDB60332EB}" presName="parentText" presStyleLbl="node1" presStyleIdx="1" presStyleCnt="2">
        <dgm:presLayoutVars>
          <dgm:chMax val="0"/>
          <dgm:bulletEnabled val="1"/>
        </dgm:presLayoutVars>
      </dgm:prSet>
      <dgm:spPr/>
      <dgm:t>
        <a:bodyPr/>
        <a:lstStyle/>
        <a:p>
          <a:endParaRPr lang="en-US"/>
        </a:p>
      </dgm:t>
    </dgm:pt>
  </dgm:ptLst>
  <dgm:cxnLst>
    <dgm:cxn modelId="{FF358DA9-7883-4E73-B4DD-F757C8E0C342}" srcId="{35504CD6-EA42-4219-BCA8-E7BB8B1211A1}" destId="{22073955-9E6A-40DE-A316-40D2793AA52D}" srcOrd="0" destOrd="0" parTransId="{7B0CDD8B-B7A6-48FC-AC83-56638FA48071}" sibTransId="{407B3566-3EE2-444A-8FBE-5C46B822713C}"/>
    <dgm:cxn modelId="{F41106EA-30E7-42FB-9D49-274EFEE037DA}" type="presOf" srcId="{22073955-9E6A-40DE-A316-40D2793AA52D}" destId="{EF7083FE-F599-4409-9D6E-3DCE34484022}" srcOrd="0" destOrd="0" presId="urn:microsoft.com/office/officeart/2005/8/layout/vList2"/>
    <dgm:cxn modelId="{72477413-116B-42E3-BED6-5761942F8AD2}" type="presOf" srcId="{35504CD6-EA42-4219-BCA8-E7BB8B1211A1}" destId="{FD28FCCF-3026-4150-8A08-25E8F8F88402}" srcOrd="0" destOrd="0" presId="urn:microsoft.com/office/officeart/2005/8/layout/vList2"/>
    <dgm:cxn modelId="{E2EB7295-AC49-4526-B2D3-627AB668B9E1}" srcId="{35504CD6-EA42-4219-BCA8-E7BB8B1211A1}" destId="{6FFCB3F8-17E5-4D75-9026-2DCDB60332EB}" srcOrd="1" destOrd="0" parTransId="{2E8039C5-3075-4594-9AA1-6505BDC11D5A}" sibTransId="{0BD2D0D2-A7FF-4112-875A-992FA69530EE}"/>
    <dgm:cxn modelId="{0348E1F7-B389-4CB5-855E-E5D531337FE7}" type="presOf" srcId="{6FFCB3F8-17E5-4D75-9026-2DCDB60332EB}" destId="{9B3CE174-A5FC-4422-A271-3E983779ABE2}" srcOrd="0" destOrd="0" presId="urn:microsoft.com/office/officeart/2005/8/layout/vList2"/>
    <dgm:cxn modelId="{02389782-5026-4F4F-85E1-C6BE18F72194}" type="presParOf" srcId="{FD28FCCF-3026-4150-8A08-25E8F8F88402}" destId="{EF7083FE-F599-4409-9D6E-3DCE34484022}" srcOrd="0" destOrd="0" presId="urn:microsoft.com/office/officeart/2005/8/layout/vList2"/>
    <dgm:cxn modelId="{C5C91F37-EFCD-41B8-9409-3E7FDEDF2DB2}" type="presParOf" srcId="{FD28FCCF-3026-4150-8A08-25E8F8F88402}" destId="{D9B484BE-1A04-4AB0-9D80-0D508806F12E}" srcOrd="1" destOrd="0" presId="urn:microsoft.com/office/officeart/2005/8/layout/vList2"/>
    <dgm:cxn modelId="{C84E5F68-69ED-4AD4-8AD3-2487020796E5}" type="presParOf" srcId="{FD28FCCF-3026-4150-8A08-25E8F8F88402}" destId="{9B3CE174-A5FC-4422-A271-3E983779ABE2}"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7083FE-F599-4409-9D6E-3DCE34484022}">
      <dsp:nvSpPr>
        <dsp:cNvPr id="0" name=""/>
        <dsp:cNvSpPr/>
      </dsp:nvSpPr>
      <dsp:spPr>
        <a:xfrm>
          <a:off x="0" y="70283"/>
          <a:ext cx="4972050" cy="23376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rtl="0">
            <a:lnSpc>
              <a:spcPct val="90000"/>
            </a:lnSpc>
            <a:spcBef>
              <a:spcPct val="0"/>
            </a:spcBef>
            <a:spcAft>
              <a:spcPct val="35000"/>
            </a:spcAft>
          </a:pPr>
          <a:r>
            <a:rPr lang="en-US" sz="2700" kern="1200" dirty="0" smtClean="0"/>
            <a:t>organization is at risk every time an employee leaves the company, as you have to spend time, energy, and resources to regain the lost know-how.</a:t>
          </a:r>
          <a:endParaRPr lang="en-US" sz="2700" kern="1200" dirty="0"/>
        </a:p>
      </dsp:txBody>
      <dsp:txXfrm>
        <a:off x="114115" y="184398"/>
        <a:ext cx="4743820" cy="2109430"/>
      </dsp:txXfrm>
    </dsp:sp>
    <dsp:sp modelId="{9B3CE174-A5FC-4422-A271-3E983779ABE2}">
      <dsp:nvSpPr>
        <dsp:cNvPr id="0" name=""/>
        <dsp:cNvSpPr/>
      </dsp:nvSpPr>
      <dsp:spPr>
        <a:xfrm>
          <a:off x="0" y="2485703"/>
          <a:ext cx="4972050" cy="233766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l" defTabSz="1022350" rtl="0">
            <a:lnSpc>
              <a:spcPct val="90000"/>
            </a:lnSpc>
            <a:spcBef>
              <a:spcPct val="0"/>
            </a:spcBef>
            <a:spcAft>
              <a:spcPct val="35000"/>
            </a:spcAft>
          </a:pPr>
          <a:r>
            <a:rPr lang="en-US" sz="2300" b="0" i="0" kern="1200" dirty="0" smtClean="0"/>
            <a:t>The average U.S. enterprise-sized company loses an estimated $42.5M per year due to insufficient knowledge sharing, with knowledge loss playing a big part</a:t>
          </a:r>
          <a:endParaRPr lang="en-US" sz="2300" kern="1200" dirty="0"/>
        </a:p>
      </dsp:txBody>
      <dsp:txXfrm>
        <a:off x="114115" y="2599818"/>
        <a:ext cx="4743820" cy="210943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eg>
</file>

<file path=ppt/media/image12.jpg>
</file>

<file path=ppt/media/image13.png>
</file>

<file path=ppt/media/image14.png>
</file>

<file path=ppt/media/image15.jpg>
</file>

<file path=ppt/media/image2.png>
</file>

<file path=ppt/media/image3.png>
</file>

<file path=ppt/media/image4.png>
</file>

<file path=ppt/media/image5.jp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E3E240-EC09-4976-9F47-A924D98945CE}" type="datetimeFigureOut">
              <a:rPr lang="en-US" smtClean="0"/>
              <a:t>11/16/2022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C5CEC2-D8AA-42C5-B0ED-DBCE287F628C}" type="slidenum">
              <a:rPr lang="en-US" smtClean="0"/>
              <a:t>‹#›</a:t>
            </a:fld>
            <a:endParaRPr lang="en-US"/>
          </a:p>
        </p:txBody>
      </p:sp>
    </p:spTree>
    <p:extLst>
      <p:ext uri="{BB962C8B-B14F-4D97-AF65-F5344CB8AC3E}">
        <p14:creationId xmlns:p14="http://schemas.microsoft.com/office/powerpoint/2010/main" val="282271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1551225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3939759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1730281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31836680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8768758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8435672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35A0B7D-F5E1-439A-9EC9-704B94B749A7}" type="datetimeFigureOut">
              <a:rPr lang="en-US" smtClean="0"/>
              <a:t>11/16/2022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8618479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35A0B7D-F5E1-439A-9EC9-704B94B749A7}" type="datetimeFigureOut">
              <a:rPr lang="en-US" smtClean="0"/>
              <a:t>11/16/2022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7062394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35A0B7D-F5E1-439A-9EC9-704B94B749A7}" type="datetimeFigureOut">
              <a:rPr lang="en-US" smtClean="0"/>
              <a:t>11/16/2022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1949174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5A0B7D-F5E1-439A-9EC9-704B94B749A7}" type="datetimeFigureOut">
              <a:rPr lang="en-US" smtClean="0"/>
              <a:t>11/16/2022</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30506657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5A0B7D-F5E1-439A-9EC9-704B94B749A7}" type="datetimeFigureOut">
              <a:rPr lang="en-US" smtClean="0"/>
              <a:t>11/16/2022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379490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3063768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5A0B7D-F5E1-439A-9EC9-704B94B749A7}" type="datetimeFigureOut">
              <a:rPr lang="en-US" smtClean="0"/>
              <a:t>11/16/2022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7891382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5A0B7D-F5E1-439A-9EC9-704B94B749A7}" type="datetimeFigureOut">
              <a:rPr lang="en-US" smtClean="0"/>
              <a:t>11/16/2022</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15496515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1690321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181760681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8493912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35A0B7D-F5E1-439A-9EC9-704B94B749A7}" type="datetimeFigureOut">
              <a:rPr lang="en-US" smtClean="0"/>
              <a:t>11/16/2022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12276590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35A0B7D-F5E1-439A-9EC9-704B94B749A7}" type="datetimeFigureOut">
              <a:rPr lang="en-US" smtClean="0"/>
              <a:t>11/16/2022</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1024750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2499740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615222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35A0B7D-F5E1-439A-9EC9-704B94B749A7}"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971502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35A0B7D-F5E1-439A-9EC9-704B94B749A7}" type="datetimeFigureOut">
              <a:rPr lang="en-US" smtClean="0"/>
              <a:t>11/16/2022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136327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35A0B7D-F5E1-439A-9EC9-704B94B749A7}" type="datetimeFigureOut">
              <a:rPr lang="en-US" smtClean="0"/>
              <a:t>11/16/2022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834740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35A0B7D-F5E1-439A-9EC9-704B94B749A7}" type="datetimeFigureOut">
              <a:rPr lang="en-US" smtClean="0"/>
              <a:t>11/16/2022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510647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5A0B7D-F5E1-439A-9EC9-704B94B749A7}" type="datetimeFigureOut">
              <a:rPr lang="en-US" smtClean="0"/>
              <a:t>11/16/2022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983963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5A0B7D-F5E1-439A-9EC9-704B94B749A7}" type="datetimeFigureOut">
              <a:rPr lang="en-US" smtClean="0"/>
              <a:t>11/16/2022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29051768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5A0B7D-F5E1-439A-9EC9-704B94B749A7}" type="datetimeFigureOut">
              <a:rPr lang="en-US" smtClean="0"/>
              <a:t>11/16/2022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596F02-061E-46AC-BC53-2AFA994DFC8D}" type="slidenum">
              <a:rPr lang="en-US" smtClean="0"/>
              <a:t>‹#›</a:t>
            </a:fld>
            <a:endParaRPr lang="en-US"/>
          </a:p>
        </p:txBody>
      </p:sp>
    </p:spTree>
    <p:extLst>
      <p:ext uri="{BB962C8B-B14F-4D97-AF65-F5344CB8AC3E}">
        <p14:creationId xmlns:p14="http://schemas.microsoft.com/office/powerpoint/2010/main" val="3913226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1.jpe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5A0B7D-F5E1-439A-9EC9-704B94B749A7}" type="datetimeFigureOut">
              <a:rPr lang="en-US" smtClean="0"/>
              <a:t>11/16/2022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596F02-061E-46AC-BC53-2AFA994DFC8D}" type="slidenum">
              <a:rPr lang="en-US" smtClean="0"/>
              <a:t>‹#›</a:t>
            </a:fld>
            <a:endParaRPr lang="en-US"/>
          </a:p>
        </p:txBody>
      </p:sp>
    </p:spTree>
    <p:extLst>
      <p:ext uri="{BB962C8B-B14F-4D97-AF65-F5344CB8AC3E}">
        <p14:creationId xmlns:p14="http://schemas.microsoft.com/office/powerpoint/2010/main" val="7553344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435A0B7D-F5E1-439A-9EC9-704B94B749A7}" type="datetimeFigureOut">
              <a:rPr lang="en-US" smtClean="0"/>
              <a:t>11/16/2022</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B0596F02-061E-46AC-BC53-2AFA994DFC8D}" type="slidenum">
              <a:rPr lang="en-US" smtClean="0"/>
              <a:t>‹#›</a:t>
            </a:fld>
            <a:endParaRPr lang="en-US"/>
          </a:p>
        </p:txBody>
      </p:sp>
    </p:spTree>
    <p:extLst>
      <p:ext uri="{BB962C8B-B14F-4D97-AF65-F5344CB8AC3E}">
        <p14:creationId xmlns:p14="http://schemas.microsoft.com/office/powerpoint/2010/main" val="22703812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g"/><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3.png"/><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98838" y="688985"/>
            <a:ext cx="10450948" cy="646331"/>
          </a:xfrm>
          <a:prstGeom prst="rect">
            <a:avLst/>
          </a:prstGeom>
          <a:noFill/>
          <a:ln>
            <a:solidFill>
              <a:srgbClr val="92D050"/>
            </a:solidFill>
          </a:ln>
        </p:spPr>
        <p:txBody>
          <a:bodyPr wrap="square" rtlCol="0">
            <a:spAutoFit/>
          </a:bodyPr>
          <a:lstStyle/>
          <a:p>
            <a:pPr algn="ctr"/>
            <a:r>
              <a:rPr lang="en-US" sz="3600" dirty="0" smtClean="0">
                <a:effectLst>
                  <a:outerShdw blurRad="50800" dist="50800" dir="5400000" algn="ctr" rotWithShape="0">
                    <a:schemeClr val="accent6">
                      <a:lumMod val="60000"/>
                      <a:lumOff val="40000"/>
                    </a:schemeClr>
                  </a:outerShdw>
                </a:effectLst>
              </a:rPr>
              <a:t>Why  Call centers Need A Knowledge Base Software ??</a:t>
            </a:r>
            <a:endParaRPr lang="en-US" sz="3600" dirty="0">
              <a:effectLst>
                <a:outerShdw blurRad="50800" dist="50800" dir="5400000" algn="ctr" rotWithShape="0">
                  <a:schemeClr val="accent6">
                    <a:lumMod val="60000"/>
                    <a:lumOff val="40000"/>
                  </a:schemeClr>
                </a:outerShdw>
              </a:effectLst>
            </a:endParaRPr>
          </a:p>
        </p:txBody>
      </p:sp>
      <p:grpSp>
        <p:nvGrpSpPr>
          <p:cNvPr id="3" name="Group 2"/>
          <p:cNvGrpSpPr/>
          <p:nvPr/>
        </p:nvGrpSpPr>
        <p:grpSpPr>
          <a:xfrm>
            <a:off x="2453561" y="1440612"/>
            <a:ext cx="9592035" cy="4951562"/>
            <a:chOff x="1349380" y="1535502"/>
            <a:chExt cx="9592035" cy="4951562"/>
          </a:xfrm>
        </p:grpSpPr>
        <p:grpSp>
          <p:nvGrpSpPr>
            <p:cNvPr id="6" name="Group 5"/>
            <p:cNvGrpSpPr/>
            <p:nvPr/>
          </p:nvGrpSpPr>
          <p:grpSpPr>
            <a:xfrm>
              <a:off x="1349380" y="1778479"/>
              <a:ext cx="9592035" cy="4140000"/>
              <a:chOff x="1354886" y="854015"/>
              <a:chExt cx="9592035" cy="4123426"/>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4886" y="1094011"/>
                <a:ext cx="9349864" cy="3883430"/>
              </a:xfrm>
              <a:prstGeom prst="rect">
                <a:avLst/>
              </a:prstGeom>
            </p:spPr>
          </p:pic>
          <p:sp>
            <p:nvSpPr>
              <p:cNvPr id="5" name="Rectangle 4"/>
              <p:cNvSpPr/>
              <p:nvPr/>
            </p:nvSpPr>
            <p:spPr>
              <a:xfrm>
                <a:off x="8936966" y="854015"/>
                <a:ext cx="2009955" cy="9920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ectangle 1"/>
            <p:cNvSpPr/>
            <p:nvPr/>
          </p:nvSpPr>
          <p:spPr>
            <a:xfrm>
              <a:off x="7867291" y="1535502"/>
              <a:ext cx="2831953" cy="495156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160480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effectLst>
            <a:outerShdw blurRad="50800" dist="38100" dir="5400000" algn="t" rotWithShape="0">
              <a:prstClr val="black">
                <a:alpha val="40000"/>
              </a:prstClr>
            </a:outerShdw>
          </a:effectLst>
        </p:spPr>
        <p:txBody>
          <a:bodyPr/>
          <a:lstStyle/>
          <a:p>
            <a:pPr algn="ctr"/>
            <a:r>
              <a:rPr lang="en-US" b="1" dirty="0">
                <a:solidFill>
                  <a:schemeClr val="accent1">
                    <a:lumMod val="75000"/>
                  </a:schemeClr>
                </a:solidFill>
              </a:rPr>
              <a:t>Training and </a:t>
            </a:r>
            <a:r>
              <a:rPr lang="en-US" b="1" dirty="0" smtClean="0">
                <a:solidFill>
                  <a:schemeClr val="accent1">
                    <a:lumMod val="75000"/>
                  </a:schemeClr>
                </a:solidFill>
              </a:rPr>
              <a:t>onboarding</a:t>
            </a:r>
            <a:endParaRPr lang="en-US" dirty="0">
              <a:solidFill>
                <a:schemeClr val="accent1">
                  <a:lumMod val="75000"/>
                </a:schemeClr>
              </a:solidFill>
            </a:endParaRPr>
          </a:p>
        </p:txBody>
      </p:sp>
      <p:sp>
        <p:nvSpPr>
          <p:cNvPr id="3" name="Content Placeholder 2"/>
          <p:cNvSpPr>
            <a:spLocks noGrp="1"/>
          </p:cNvSpPr>
          <p:nvPr>
            <p:ph idx="1"/>
          </p:nvPr>
        </p:nvSpPr>
        <p:spPr/>
        <p:txBody>
          <a:bodyPr>
            <a:normAutofit lnSpcReduction="10000"/>
          </a:bodyPr>
          <a:lstStyle/>
          <a:p>
            <a:r>
              <a:rPr lang="en-US" dirty="0"/>
              <a:t>With new call center executives being hired, it is hard to train each individual</a:t>
            </a:r>
            <a:r>
              <a:rPr lang="en-US" b="1" dirty="0"/>
              <a:t>, and training can take up a lot of productive </a:t>
            </a:r>
            <a:r>
              <a:rPr lang="en-US" b="1" dirty="0" smtClean="0"/>
              <a:t>time</a:t>
            </a:r>
            <a:r>
              <a:rPr lang="en-US" dirty="0" smtClean="0"/>
              <a:t>.</a:t>
            </a:r>
          </a:p>
          <a:p>
            <a:endParaRPr lang="en-US" dirty="0" smtClean="0"/>
          </a:p>
          <a:p>
            <a:r>
              <a:rPr lang="en-US" dirty="0" smtClean="0"/>
              <a:t>A </a:t>
            </a:r>
            <a:r>
              <a:rPr lang="en-US" dirty="0"/>
              <a:t>knowledge base can serve it </a:t>
            </a:r>
            <a:r>
              <a:rPr lang="en-US" dirty="0" smtClean="0"/>
              <a:t>all, </a:t>
            </a:r>
            <a:r>
              <a:rPr lang="en-US" dirty="0"/>
              <a:t>you can use it as a </a:t>
            </a:r>
            <a:r>
              <a:rPr lang="en-US" dirty="0" smtClean="0"/>
              <a:t>learning </a:t>
            </a:r>
            <a:r>
              <a:rPr lang="en-US" dirty="0"/>
              <a:t>management system to train and onboard new support </a:t>
            </a:r>
            <a:r>
              <a:rPr lang="en-US" dirty="0" smtClean="0"/>
              <a:t>agents.</a:t>
            </a:r>
          </a:p>
          <a:p>
            <a:endParaRPr lang="en-US" dirty="0" smtClean="0"/>
          </a:p>
          <a:p>
            <a:r>
              <a:rPr lang="en-US" b="1" dirty="0" smtClean="0"/>
              <a:t>The </a:t>
            </a:r>
            <a:r>
              <a:rPr lang="en-US" b="1" dirty="0"/>
              <a:t>call center knowledge base can have all the data such as business processes, manuals that newcomers can go through before actually being in operation. </a:t>
            </a:r>
            <a:br>
              <a:rPr lang="en-US" b="1" dirty="0"/>
            </a:br>
            <a:endParaRPr lang="en-US" b="1" dirty="0"/>
          </a:p>
        </p:txBody>
      </p:sp>
    </p:spTree>
    <p:extLst>
      <p:ext uri="{BB962C8B-B14F-4D97-AF65-F5344CB8AC3E}">
        <p14:creationId xmlns:p14="http://schemas.microsoft.com/office/powerpoint/2010/main" val="109017525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47391" y="310735"/>
            <a:ext cx="5531533" cy="773822"/>
          </a:xfrm>
          <a:solidFill>
            <a:schemeClr val="accent1">
              <a:lumMod val="40000"/>
              <a:lumOff val="60000"/>
            </a:schemeClr>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normAutofit/>
          </a:bodyPr>
          <a:lstStyle/>
          <a:p>
            <a:pPr algn="ctr"/>
            <a:r>
              <a:rPr lang="en-US" sz="4000" b="1" dirty="0">
                <a:solidFill>
                  <a:schemeClr val="bg1"/>
                </a:solidFill>
              </a:rPr>
              <a:t>Improve Customer Service</a:t>
            </a:r>
          </a:p>
        </p:txBody>
      </p:sp>
      <p:grpSp>
        <p:nvGrpSpPr>
          <p:cNvPr id="27" name="Group 26"/>
          <p:cNvGrpSpPr/>
          <p:nvPr/>
        </p:nvGrpSpPr>
        <p:grpSpPr>
          <a:xfrm>
            <a:off x="672856" y="1562243"/>
            <a:ext cx="5814207" cy="4651366"/>
            <a:chOff x="767750" y="2057400"/>
            <a:chExt cx="3717984" cy="2974388"/>
          </a:xfrm>
        </p:grpSpPr>
        <p:sp>
          <p:nvSpPr>
            <p:cNvPr id="11" name="Oval 10"/>
            <p:cNvSpPr/>
            <p:nvPr/>
          </p:nvSpPr>
          <p:spPr>
            <a:xfrm>
              <a:off x="767750" y="2800997"/>
              <a:ext cx="2230791" cy="2230791"/>
            </a:xfrm>
            <a:prstGeom prst="ellipse">
              <a:avLst/>
            </a:prstGeom>
            <a:solidFill>
              <a:schemeClr val="accent1">
                <a:lumMod val="60000"/>
                <a:lumOff val="40000"/>
              </a:schemeClr>
            </a:solidFill>
            <a:ln>
              <a:solidFill>
                <a:schemeClr val="accent1">
                  <a:lumMod val="40000"/>
                  <a:lumOff val="60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Oval 11"/>
            <p:cNvSpPr/>
            <p:nvPr/>
          </p:nvSpPr>
          <p:spPr>
            <a:xfrm>
              <a:off x="1086567" y="3119814"/>
              <a:ext cx="1593156" cy="1593156"/>
            </a:xfrm>
            <a:prstGeom prst="ellipse">
              <a:avLst/>
            </a:prstGeom>
            <a:solidFill>
              <a:schemeClr val="accent1">
                <a:lumMod val="75000"/>
              </a:schemeClr>
            </a:solidFill>
            <a:ln>
              <a:solidFill>
                <a:schemeClr val="accent1">
                  <a:lumMod val="40000"/>
                  <a:lumOff val="60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Oval 12"/>
            <p:cNvSpPr/>
            <p:nvPr/>
          </p:nvSpPr>
          <p:spPr>
            <a:xfrm>
              <a:off x="1405198" y="3438446"/>
              <a:ext cx="955893" cy="955893"/>
            </a:xfrm>
            <a:prstGeom prst="ellipse">
              <a:avLst/>
            </a:prstGeom>
            <a:solidFill>
              <a:schemeClr val="accent1">
                <a:lumMod val="20000"/>
                <a:lumOff val="80000"/>
              </a:schemeClr>
            </a:solidFill>
            <a:ln>
              <a:solidFill>
                <a:schemeClr val="accent1">
                  <a:lumMod val="40000"/>
                  <a:lumOff val="60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Oval 13"/>
            <p:cNvSpPr/>
            <p:nvPr/>
          </p:nvSpPr>
          <p:spPr>
            <a:xfrm>
              <a:off x="1723829" y="3757077"/>
              <a:ext cx="318631" cy="318631"/>
            </a:xfrm>
            <a:prstGeom prst="ellipse">
              <a:avLst/>
            </a:prstGeom>
            <a:solidFill>
              <a:schemeClr val="tx2">
                <a:lumMod val="40000"/>
                <a:lumOff val="60000"/>
              </a:schemeClr>
            </a:solidFill>
            <a:ln>
              <a:solidFill>
                <a:schemeClr val="accent1">
                  <a:lumMod val="40000"/>
                  <a:lumOff val="60000"/>
                </a:schemeClr>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Freeform 14"/>
            <p:cNvSpPr/>
            <p:nvPr/>
          </p:nvSpPr>
          <p:spPr>
            <a:xfrm>
              <a:off x="3370339" y="2057400"/>
              <a:ext cx="1115395" cy="533530"/>
            </a:xfrm>
            <a:custGeom>
              <a:avLst/>
              <a:gdLst>
                <a:gd name="connsiteX0" fmla="*/ 0 w 1115395"/>
                <a:gd name="connsiteY0" fmla="*/ 0 h 533530"/>
                <a:gd name="connsiteX1" fmla="*/ 1115395 w 1115395"/>
                <a:gd name="connsiteY1" fmla="*/ 0 h 533530"/>
                <a:gd name="connsiteX2" fmla="*/ 1115395 w 1115395"/>
                <a:gd name="connsiteY2" fmla="*/ 533530 h 533530"/>
                <a:gd name="connsiteX3" fmla="*/ 0 w 1115395"/>
                <a:gd name="connsiteY3" fmla="*/ 533530 h 533530"/>
                <a:gd name="connsiteX4" fmla="*/ 0 w 1115395"/>
                <a:gd name="connsiteY4" fmla="*/ 0 h 533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95" h="533530">
                  <a:moveTo>
                    <a:pt x="0" y="0"/>
                  </a:moveTo>
                  <a:lnTo>
                    <a:pt x="1115395" y="0"/>
                  </a:lnTo>
                  <a:lnTo>
                    <a:pt x="1115395" y="533530"/>
                  </a:lnTo>
                  <a:lnTo>
                    <a:pt x="0" y="533530"/>
                  </a:lnTo>
                  <a:lnTo>
                    <a:pt x="0" y="0"/>
                  </a:lnTo>
                  <a:close/>
                </a:path>
              </a:pathLst>
            </a:custGeom>
            <a:solidFill>
              <a:schemeClr val="bg2">
                <a:lumMod val="90000"/>
              </a:schemeClr>
            </a:solidFill>
            <a:ln>
              <a:solidFill>
                <a:schemeClr val="tx2">
                  <a:lumMod val="20000"/>
                  <a:lumOff val="80000"/>
                </a:schemeClr>
              </a:solidFill>
            </a:ln>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5344"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chemeClr val="tx1">
                      <a:lumMod val="85000"/>
                      <a:lumOff val="15000"/>
                    </a:schemeClr>
                  </a:solidFill>
                </a:rPr>
                <a:t>Customer Satisfaction</a:t>
              </a:r>
              <a:endParaRPr lang="en-US" sz="1200" kern="1200" dirty="0">
                <a:solidFill>
                  <a:schemeClr val="tx1">
                    <a:lumMod val="85000"/>
                    <a:lumOff val="15000"/>
                  </a:schemeClr>
                </a:solidFill>
              </a:endParaRPr>
            </a:p>
          </p:txBody>
        </p:sp>
        <p:sp>
          <p:nvSpPr>
            <p:cNvPr id="16" name="Straight Connector 15"/>
            <p:cNvSpPr/>
            <p:nvPr/>
          </p:nvSpPr>
          <p:spPr>
            <a:xfrm>
              <a:off x="3091490" y="2324165"/>
              <a:ext cx="278848" cy="0"/>
            </a:xfrm>
            <a:prstGeom prst="line">
              <a:avLst/>
            </a:prstGeom>
            <a:ln>
              <a:solidFill>
                <a:schemeClr val="accent1">
                  <a:lumMod val="40000"/>
                  <a:lumOff val="60000"/>
                </a:schemeClr>
              </a:solidFill>
            </a:ln>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7" name="Straight Connector 16"/>
            <p:cNvSpPr/>
            <p:nvPr/>
          </p:nvSpPr>
          <p:spPr>
            <a:xfrm rot="5400000">
              <a:off x="1689810" y="2499840"/>
              <a:ext cx="1576425" cy="1226935"/>
            </a:xfrm>
            <a:prstGeom prst="line">
              <a:avLst/>
            </a:prstGeom>
            <a:ln>
              <a:solidFill>
                <a:schemeClr val="accent1">
                  <a:lumMod val="40000"/>
                  <a:lumOff val="60000"/>
                </a:schemeClr>
              </a:solidFill>
            </a:ln>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8" name="Freeform 17"/>
            <p:cNvSpPr/>
            <p:nvPr/>
          </p:nvSpPr>
          <p:spPr>
            <a:xfrm>
              <a:off x="3370339" y="2590931"/>
              <a:ext cx="1115395" cy="533530"/>
            </a:xfrm>
            <a:custGeom>
              <a:avLst/>
              <a:gdLst>
                <a:gd name="connsiteX0" fmla="*/ 0 w 1115395"/>
                <a:gd name="connsiteY0" fmla="*/ 0 h 533530"/>
                <a:gd name="connsiteX1" fmla="*/ 1115395 w 1115395"/>
                <a:gd name="connsiteY1" fmla="*/ 0 h 533530"/>
                <a:gd name="connsiteX2" fmla="*/ 1115395 w 1115395"/>
                <a:gd name="connsiteY2" fmla="*/ 533530 h 533530"/>
                <a:gd name="connsiteX3" fmla="*/ 0 w 1115395"/>
                <a:gd name="connsiteY3" fmla="*/ 533530 h 533530"/>
                <a:gd name="connsiteX4" fmla="*/ 0 w 1115395"/>
                <a:gd name="connsiteY4" fmla="*/ 0 h 533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95" h="533530">
                  <a:moveTo>
                    <a:pt x="0" y="0"/>
                  </a:moveTo>
                  <a:lnTo>
                    <a:pt x="1115395" y="0"/>
                  </a:lnTo>
                  <a:lnTo>
                    <a:pt x="1115395" y="533530"/>
                  </a:lnTo>
                  <a:lnTo>
                    <a:pt x="0" y="533530"/>
                  </a:lnTo>
                  <a:lnTo>
                    <a:pt x="0" y="0"/>
                  </a:lnTo>
                  <a:close/>
                </a:path>
              </a:pathLst>
            </a:custGeom>
            <a:solidFill>
              <a:schemeClr val="accent1">
                <a:lumMod val="20000"/>
                <a:lumOff val="80000"/>
              </a:schemeClr>
            </a:solidFill>
            <a:ln>
              <a:solidFill>
                <a:schemeClr val="accent1">
                  <a:lumMod val="40000"/>
                  <a:lumOff val="60000"/>
                </a:schemeClr>
              </a:solidFill>
            </a:ln>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5344"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chemeClr val="accent1">
                      <a:lumMod val="75000"/>
                    </a:schemeClr>
                  </a:solidFill>
                </a:rPr>
                <a:t>FCR</a:t>
              </a:r>
              <a:endParaRPr lang="en-US" sz="1200" kern="1200" dirty="0">
                <a:solidFill>
                  <a:schemeClr val="accent1">
                    <a:lumMod val="75000"/>
                  </a:schemeClr>
                </a:solidFill>
              </a:endParaRPr>
            </a:p>
          </p:txBody>
        </p:sp>
        <p:sp>
          <p:nvSpPr>
            <p:cNvPr id="19" name="Straight Connector 18"/>
            <p:cNvSpPr/>
            <p:nvPr/>
          </p:nvSpPr>
          <p:spPr>
            <a:xfrm>
              <a:off x="3091490" y="2857696"/>
              <a:ext cx="278848" cy="0"/>
            </a:xfrm>
            <a:prstGeom prst="line">
              <a:avLst/>
            </a:prstGeom>
            <a:ln>
              <a:solidFill>
                <a:schemeClr val="accent1">
                  <a:lumMod val="40000"/>
                  <a:lumOff val="60000"/>
                </a:schemeClr>
              </a:solidFill>
            </a:ln>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20" name="Straight Connector 19"/>
            <p:cNvSpPr/>
            <p:nvPr/>
          </p:nvSpPr>
          <p:spPr>
            <a:xfrm rot="5400000">
              <a:off x="1962710" y="3024634"/>
              <a:ext cx="1294602" cy="961099"/>
            </a:xfrm>
            <a:prstGeom prst="line">
              <a:avLst/>
            </a:prstGeom>
            <a:ln>
              <a:solidFill>
                <a:schemeClr val="accent1">
                  <a:lumMod val="40000"/>
                  <a:lumOff val="60000"/>
                </a:schemeClr>
              </a:solidFill>
            </a:ln>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21" name="Freeform 20"/>
            <p:cNvSpPr/>
            <p:nvPr/>
          </p:nvSpPr>
          <p:spPr>
            <a:xfrm>
              <a:off x="3370339" y="3124462"/>
              <a:ext cx="1115395" cy="533530"/>
            </a:xfrm>
            <a:custGeom>
              <a:avLst/>
              <a:gdLst>
                <a:gd name="connsiteX0" fmla="*/ 0 w 1115395"/>
                <a:gd name="connsiteY0" fmla="*/ 0 h 533530"/>
                <a:gd name="connsiteX1" fmla="*/ 1115395 w 1115395"/>
                <a:gd name="connsiteY1" fmla="*/ 0 h 533530"/>
                <a:gd name="connsiteX2" fmla="*/ 1115395 w 1115395"/>
                <a:gd name="connsiteY2" fmla="*/ 533530 h 533530"/>
                <a:gd name="connsiteX3" fmla="*/ 0 w 1115395"/>
                <a:gd name="connsiteY3" fmla="*/ 533530 h 533530"/>
                <a:gd name="connsiteX4" fmla="*/ 0 w 1115395"/>
                <a:gd name="connsiteY4" fmla="*/ 0 h 533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95" h="533530">
                  <a:moveTo>
                    <a:pt x="0" y="0"/>
                  </a:moveTo>
                  <a:lnTo>
                    <a:pt x="1115395" y="0"/>
                  </a:lnTo>
                  <a:lnTo>
                    <a:pt x="1115395" y="533530"/>
                  </a:lnTo>
                  <a:lnTo>
                    <a:pt x="0" y="533530"/>
                  </a:lnTo>
                  <a:lnTo>
                    <a:pt x="0" y="0"/>
                  </a:lnTo>
                  <a:close/>
                </a:path>
              </a:pathLst>
            </a:custGeom>
            <a:solidFill>
              <a:schemeClr val="accent1">
                <a:lumMod val="75000"/>
              </a:schemeClr>
            </a:solidFill>
            <a:ln>
              <a:solidFill>
                <a:schemeClr val="accent1">
                  <a:lumMod val="40000"/>
                  <a:lumOff val="60000"/>
                </a:schemeClr>
              </a:solidFill>
            </a:ln>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5344"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chemeClr val="bg1"/>
                  </a:solidFill>
                </a:rPr>
                <a:t>Reduced AHT</a:t>
              </a:r>
              <a:endParaRPr lang="en-US" sz="1200" kern="1200" dirty="0">
                <a:solidFill>
                  <a:schemeClr val="bg1"/>
                </a:solidFill>
              </a:endParaRPr>
            </a:p>
          </p:txBody>
        </p:sp>
        <p:sp>
          <p:nvSpPr>
            <p:cNvPr id="22" name="Straight Connector 21"/>
            <p:cNvSpPr/>
            <p:nvPr/>
          </p:nvSpPr>
          <p:spPr>
            <a:xfrm>
              <a:off x="3091490" y="3391227"/>
              <a:ext cx="278848" cy="0"/>
            </a:xfrm>
            <a:prstGeom prst="line">
              <a:avLst/>
            </a:prstGeom>
            <a:ln>
              <a:solidFill>
                <a:schemeClr val="accent1">
                  <a:lumMod val="40000"/>
                  <a:lumOff val="60000"/>
                </a:schemeClr>
              </a:solidFill>
            </a:ln>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23" name="Straight Connector 22"/>
            <p:cNvSpPr/>
            <p:nvPr/>
          </p:nvSpPr>
          <p:spPr>
            <a:xfrm rot="5400000">
              <a:off x="2226873" y="3513735"/>
              <a:ext cx="987496" cy="741738"/>
            </a:xfrm>
            <a:prstGeom prst="line">
              <a:avLst/>
            </a:prstGeom>
            <a:ln>
              <a:solidFill>
                <a:schemeClr val="accent1">
                  <a:lumMod val="40000"/>
                  <a:lumOff val="60000"/>
                </a:schemeClr>
              </a:solidFill>
            </a:ln>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24" name="Freeform 23"/>
            <p:cNvSpPr/>
            <p:nvPr/>
          </p:nvSpPr>
          <p:spPr>
            <a:xfrm>
              <a:off x="3370339" y="3657993"/>
              <a:ext cx="1115395" cy="533530"/>
            </a:xfrm>
            <a:custGeom>
              <a:avLst/>
              <a:gdLst>
                <a:gd name="connsiteX0" fmla="*/ 0 w 1115395"/>
                <a:gd name="connsiteY0" fmla="*/ 0 h 533530"/>
                <a:gd name="connsiteX1" fmla="*/ 1115395 w 1115395"/>
                <a:gd name="connsiteY1" fmla="*/ 0 h 533530"/>
                <a:gd name="connsiteX2" fmla="*/ 1115395 w 1115395"/>
                <a:gd name="connsiteY2" fmla="*/ 533530 h 533530"/>
                <a:gd name="connsiteX3" fmla="*/ 0 w 1115395"/>
                <a:gd name="connsiteY3" fmla="*/ 533530 h 533530"/>
                <a:gd name="connsiteX4" fmla="*/ 0 w 1115395"/>
                <a:gd name="connsiteY4" fmla="*/ 0 h 533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5395" h="533530">
                  <a:moveTo>
                    <a:pt x="0" y="0"/>
                  </a:moveTo>
                  <a:lnTo>
                    <a:pt x="1115395" y="0"/>
                  </a:lnTo>
                  <a:lnTo>
                    <a:pt x="1115395" y="533530"/>
                  </a:lnTo>
                  <a:lnTo>
                    <a:pt x="0" y="533530"/>
                  </a:lnTo>
                  <a:lnTo>
                    <a:pt x="0" y="0"/>
                  </a:lnTo>
                  <a:close/>
                </a:path>
              </a:pathLst>
            </a:custGeom>
            <a:solidFill>
              <a:schemeClr val="accent1">
                <a:lumMod val="60000"/>
                <a:lumOff val="40000"/>
              </a:schemeClr>
            </a:solidFill>
            <a:ln>
              <a:solidFill>
                <a:schemeClr val="accent1">
                  <a:lumMod val="40000"/>
                  <a:lumOff val="60000"/>
                </a:schemeClr>
              </a:solidFill>
            </a:ln>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5344" tIns="15240" rIns="15240" bIns="15240" numCol="1" spcCol="1270" anchor="ctr" anchorCtr="0">
              <a:noAutofit/>
            </a:bodyPr>
            <a:lstStyle/>
            <a:p>
              <a:pPr lvl="0" algn="ctr" defTabSz="533400">
                <a:lnSpc>
                  <a:spcPct val="90000"/>
                </a:lnSpc>
                <a:spcBef>
                  <a:spcPct val="0"/>
                </a:spcBef>
                <a:spcAft>
                  <a:spcPct val="35000"/>
                </a:spcAft>
              </a:pPr>
              <a:r>
                <a:rPr lang="en-US" sz="1200" kern="1200" dirty="0" smtClean="0">
                  <a:solidFill>
                    <a:schemeClr val="bg1"/>
                  </a:solidFill>
                </a:rPr>
                <a:t>Employee retention and satisfaction</a:t>
              </a:r>
              <a:endParaRPr lang="en-US" sz="1200" kern="1200" dirty="0">
                <a:solidFill>
                  <a:schemeClr val="bg1"/>
                </a:solidFill>
              </a:endParaRPr>
            </a:p>
          </p:txBody>
        </p:sp>
        <p:sp>
          <p:nvSpPr>
            <p:cNvPr id="25" name="Straight Connector 24"/>
            <p:cNvSpPr/>
            <p:nvPr/>
          </p:nvSpPr>
          <p:spPr>
            <a:xfrm>
              <a:off x="3091490" y="3924758"/>
              <a:ext cx="278848" cy="0"/>
            </a:xfrm>
            <a:prstGeom prst="line">
              <a:avLst/>
            </a:prstGeom>
            <a:ln>
              <a:solidFill>
                <a:schemeClr val="accent1">
                  <a:lumMod val="40000"/>
                  <a:lumOff val="60000"/>
                </a:schemeClr>
              </a:solidFill>
            </a:ln>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26" name="Straight Connector 25"/>
            <p:cNvSpPr/>
            <p:nvPr/>
          </p:nvSpPr>
          <p:spPr>
            <a:xfrm rot="5400000">
              <a:off x="2491668" y="4004769"/>
              <a:ext cx="678755" cy="518287"/>
            </a:xfrm>
            <a:prstGeom prst="line">
              <a:avLst/>
            </a:prstGeom>
            <a:ln>
              <a:solidFill>
                <a:schemeClr val="accent1">
                  <a:lumMod val="40000"/>
                  <a:lumOff val="60000"/>
                </a:schemeClr>
              </a:solidFill>
            </a:ln>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pSp>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1484" y="1604997"/>
            <a:ext cx="4562636" cy="3586765"/>
          </a:xfrm>
          <a:prstGeom prst="rect">
            <a:avLst/>
          </a:prstGeom>
        </p:spPr>
      </p:pic>
    </p:spTree>
    <p:extLst>
      <p:ext uri="{BB962C8B-B14F-4D97-AF65-F5344CB8AC3E}">
        <p14:creationId xmlns:p14="http://schemas.microsoft.com/office/powerpoint/2010/main" val="16926238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36607" y="2671013"/>
            <a:ext cx="9573883" cy="1400654"/>
          </a:xfrm>
          <a:effectLst>
            <a:outerShdw blurRad="50800" dist="38100" dir="13500000" algn="br" rotWithShape="0">
              <a:prstClr val="black">
                <a:alpha val="40000"/>
              </a:prstClr>
            </a:outerShdw>
          </a:effectLst>
        </p:spPr>
        <p:txBody>
          <a:bodyPr>
            <a:noAutofit/>
          </a:bodyPr>
          <a:lstStyle/>
          <a:p>
            <a:pPr marL="0" indent="0" algn="ctr">
              <a:buNone/>
            </a:pPr>
            <a:r>
              <a:rPr lang="en-US" sz="9600" dirty="0" smtClean="0">
                <a:solidFill>
                  <a:schemeClr val="accent1">
                    <a:lumMod val="75000"/>
                  </a:schemeClr>
                </a:solidFill>
                <a:latin typeface="Bahnschrift SemiBold Condensed" panose="020B0502040204020203" pitchFamily="34" charset="0"/>
              </a:rPr>
              <a:t>Thank YOU</a:t>
            </a:r>
            <a:endParaRPr lang="en-US" sz="9600" dirty="0">
              <a:solidFill>
                <a:schemeClr val="accent1">
                  <a:lumMod val="75000"/>
                </a:schemeClr>
              </a:solidFill>
              <a:latin typeface="Bahnschrift SemiBold Condensed" panose="020B0502040204020203" pitchFamily="34" charset="0"/>
            </a:endParaRPr>
          </a:p>
        </p:txBody>
      </p:sp>
    </p:spTree>
    <p:extLst>
      <p:ext uri="{BB962C8B-B14F-4D97-AF65-F5344CB8AC3E}">
        <p14:creationId xmlns:p14="http://schemas.microsoft.com/office/powerpoint/2010/main" val="41845113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750">
        <p15:prstTrans prst="curtains"/>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p:spPr>
        <p:style>
          <a:lnRef idx="3">
            <a:schemeClr val="lt1"/>
          </a:lnRef>
          <a:fillRef idx="1">
            <a:schemeClr val="accent5"/>
          </a:fillRef>
          <a:effectRef idx="1">
            <a:schemeClr val="accent5"/>
          </a:effectRef>
          <a:fontRef idx="minor">
            <a:schemeClr val="lt1"/>
          </a:fontRef>
        </p:style>
        <p:txBody>
          <a:bodyPr/>
          <a:lstStyle/>
          <a:p>
            <a:pPr algn="ctr"/>
            <a:r>
              <a:rPr lang="en-US" dirty="0" smtClean="0"/>
              <a:t>What is a knowledgebase software ?</a:t>
            </a:r>
            <a:endParaRPr lang="en-US" dirty="0"/>
          </a:p>
        </p:txBody>
      </p:sp>
      <p:sp>
        <p:nvSpPr>
          <p:cNvPr id="3" name="Content Placeholder 2"/>
          <p:cNvSpPr>
            <a:spLocks noGrp="1"/>
          </p:cNvSpPr>
          <p:nvPr>
            <p:ph idx="1"/>
          </p:nvPr>
        </p:nvSpPr>
        <p:spPr>
          <a:xfrm>
            <a:off x="817891" y="1973563"/>
            <a:ext cx="10515600" cy="4351338"/>
          </a:xfrm>
        </p:spPr>
        <p:txBody>
          <a:bodyPr>
            <a:normAutofit/>
          </a:bodyPr>
          <a:lstStyle/>
          <a:p>
            <a:pPr marL="0" indent="0" algn="ctr">
              <a:buNone/>
            </a:pPr>
            <a:r>
              <a:rPr lang="en-US" sz="4000" dirty="0" smtClean="0">
                <a:latin typeface="Bahnschrift Light Condensed" panose="020B0502040204020203" pitchFamily="34" charset="0"/>
                <a:ea typeface="Segoe UI Emoji" panose="020B0502040204020203" pitchFamily="34" charset="0"/>
                <a:cs typeface="Andalus" panose="02020603050405020304" pitchFamily="18" charset="-78"/>
              </a:rPr>
              <a:t>Centralized </a:t>
            </a:r>
            <a:r>
              <a:rPr lang="en-US" sz="4000" dirty="0">
                <a:latin typeface="Bahnschrift Light Condensed" panose="020B0502040204020203" pitchFamily="34" charset="0"/>
                <a:ea typeface="Segoe UI Emoji" panose="020B0502040204020203" pitchFamily="34" charset="0"/>
                <a:cs typeface="Andalus" panose="02020603050405020304" pitchFamily="18" charset="-78"/>
              </a:rPr>
              <a:t>knowledge platform That contains your </a:t>
            </a:r>
            <a:r>
              <a:rPr lang="en-US" sz="4000" dirty="0" smtClean="0">
                <a:effectLst>
                  <a:outerShdw blurRad="50800" dist="50800" dir="5400000" algn="ctr" rotWithShape="0">
                    <a:srgbClr val="000000"/>
                  </a:outerShdw>
                </a:effectLst>
                <a:latin typeface="Bahnschrift Light Condensed" panose="020B0502040204020203" pitchFamily="34" charset="0"/>
                <a:ea typeface="Segoe UI Emoji" panose="020B0502040204020203" pitchFamily="34" charset="0"/>
                <a:cs typeface="Andalus" panose="02020603050405020304" pitchFamily="18" charset="-78"/>
              </a:rPr>
              <a:t>Products information </a:t>
            </a:r>
            <a:r>
              <a:rPr lang="en-US" sz="4000" dirty="0">
                <a:effectLst>
                  <a:outerShdw blurRad="50800" dist="50800" dir="5400000" algn="ctr" rotWithShape="0">
                    <a:srgbClr val="000000"/>
                  </a:outerShdw>
                </a:effectLst>
                <a:latin typeface="Bahnschrift Light Condensed" panose="020B0502040204020203" pitchFamily="34" charset="0"/>
                <a:ea typeface="Segoe UI Emoji" panose="020B0502040204020203" pitchFamily="34" charset="0"/>
                <a:cs typeface="Andalus" panose="02020603050405020304" pitchFamily="18" charset="-78"/>
              </a:rPr>
              <a:t>(</a:t>
            </a:r>
            <a:r>
              <a:rPr lang="en-US" sz="4000" dirty="0" smtClean="0">
                <a:effectLst>
                  <a:outerShdw blurRad="50800" dist="50800" dir="5400000" algn="ctr" rotWithShape="0">
                    <a:srgbClr val="000000"/>
                  </a:outerShdw>
                </a:effectLst>
                <a:latin typeface="Bahnschrift Light Condensed" panose="020B0502040204020203" pitchFamily="34" charset="0"/>
                <a:ea typeface="Segoe UI Emoji" panose="020B0502040204020203" pitchFamily="34" charset="0"/>
                <a:cs typeface="Andalus" panose="02020603050405020304" pitchFamily="18" charset="-78"/>
              </a:rPr>
              <a:t>Guides , </a:t>
            </a:r>
            <a:r>
              <a:rPr lang="en-US" sz="4000" dirty="0" err="1">
                <a:effectLst>
                  <a:outerShdw blurRad="50800" dist="50800" dir="5400000" algn="ctr" rotWithShape="0">
                    <a:srgbClr val="000000"/>
                  </a:outerShdw>
                </a:effectLst>
                <a:latin typeface="Bahnschrift Light Condensed" panose="020B0502040204020203" pitchFamily="34" charset="0"/>
                <a:ea typeface="Segoe UI Emoji" panose="020B0502040204020203" pitchFamily="34" charset="0"/>
                <a:cs typeface="Andalus" panose="02020603050405020304" pitchFamily="18" charset="-78"/>
              </a:rPr>
              <a:t>Manuals,Training</a:t>
            </a:r>
            <a:r>
              <a:rPr lang="en-US" sz="4000" dirty="0">
                <a:effectLst>
                  <a:outerShdw blurRad="50800" dist="50800" dir="5400000" algn="ctr" rotWithShape="0">
                    <a:srgbClr val="000000"/>
                  </a:outerShdw>
                </a:effectLst>
                <a:latin typeface="Bahnschrift Light Condensed" panose="020B0502040204020203" pitchFamily="34" charset="0"/>
                <a:ea typeface="Segoe UI Emoji" panose="020B0502040204020203" pitchFamily="34" charset="0"/>
                <a:cs typeface="Andalus" panose="02020603050405020304" pitchFamily="18" charset="-78"/>
              </a:rPr>
              <a:t> Material...</a:t>
            </a:r>
            <a:r>
              <a:rPr lang="en-US" sz="4000" dirty="0" err="1">
                <a:effectLst>
                  <a:outerShdw blurRad="50800" dist="50800" dir="5400000" algn="ctr" rotWithShape="0">
                    <a:srgbClr val="000000"/>
                  </a:outerShdw>
                </a:effectLst>
                <a:latin typeface="Bahnschrift Light Condensed" panose="020B0502040204020203" pitchFamily="34" charset="0"/>
                <a:ea typeface="Segoe UI Emoji" panose="020B0502040204020203" pitchFamily="34" charset="0"/>
                <a:cs typeface="Andalus" panose="02020603050405020304" pitchFamily="18" charset="-78"/>
              </a:rPr>
              <a:t>etc</a:t>
            </a:r>
            <a:r>
              <a:rPr lang="en-US" sz="4000" dirty="0">
                <a:effectLst>
                  <a:outerShdw blurRad="50800" dist="50800" dir="5400000" algn="ctr" rotWithShape="0">
                    <a:srgbClr val="000000"/>
                  </a:outerShdw>
                </a:effectLst>
                <a:latin typeface="Bahnschrift Light Condensed" panose="020B0502040204020203" pitchFamily="34" charset="0"/>
                <a:ea typeface="Segoe UI Emoji" panose="020B0502040204020203" pitchFamily="34" charset="0"/>
                <a:cs typeface="Andalus" panose="02020603050405020304" pitchFamily="18" charset="-78"/>
              </a:rPr>
              <a:t>), </a:t>
            </a:r>
            <a:r>
              <a:rPr lang="en-US" sz="4000" dirty="0" smtClean="0">
                <a:latin typeface="Bahnschrift Light Condensed" panose="020B0502040204020203" pitchFamily="34" charset="0"/>
                <a:ea typeface="Segoe UI Emoji" panose="020B0502040204020203" pitchFamily="34" charset="0"/>
                <a:cs typeface="Andalus" panose="02020603050405020304" pitchFamily="18" charset="-78"/>
              </a:rPr>
              <a:t>where </a:t>
            </a:r>
            <a:r>
              <a:rPr lang="en-US" sz="4000" dirty="0">
                <a:latin typeface="Bahnschrift Light Condensed" panose="020B0502040204020203" pitchFamily="34" charset="0"/>
                <a:ea typeface="Segoe UI Emoji" panose="020B0502040204020203" pitchFamily="34" charset="0"/>
                <a:cs typeface="Andalus" panose="02020603050405020304" pitchFamily="18" charset="-78"/>
              </a:rPr>
              <a:t>your employees </a:t>
            </a:r>
            <a:r>
              <a:rPr lang="en-US" sz="4000" dirty="0" smtClean="0">
                <a:latin typeface="Bahnschrift Light Condensed" panose="020B0502040204020203" pitchFamily="34" charset="0"/>
                <a:ea typeface="Segoe UI Emoji" panose="020B0502040204020203" pitchFamily="34" charset="0"/>
                <a:cs typeface="Andalus" panose="02020603050405020304" pitchFamily="18" charset="-78"/>
              </a:rPr>
              <a:t>can </a:t>
            </a:r>
            <a:r>
              <a:rPr lang="en-US" sz="4000" dirty="0">
                <a:latin typeface="Bahnschrift Light Condensed" panose="020B0502040204020203" pitchFamily="34" charset="0"/>
                <a:ea typeface="Segoe UI Emoji" panose="020B0502040204020203" pitchFamily="34" charset="0"/>
                <a:cs typeface="Andalus" panose="02020603050405020304" pitchFamily="18" charset="-78"/>
              </a:rPr>
              <a:t>find anything they </a:t>
            </a:r>
            <a:r>
              <a:rPr lang="en-US" sz="4000" dirty="0" smtClean="0">
                <a:latin typeface="Bahnschrift Light Condensed" panose="020B0502040204020203" pitchFamily="34" charset="0"/>
                <a:ea typeface="Segoe UI Emoji" panose="020B0502040204020203" pitchFamily="34" charset="0"/>
                <a:cs typeface="Andalus" panose="02020603050405020304" pitchFamily="18" charset="-78"/>
              </a:rPr>
              <a:t>need.</a:t>
            </a:r>
          </a:p>
          <a:p>
            <a:pPr marL="0" indent="0" algn="ctr">
              <a:buNone/>
            </a:pPr>
            <a:r>
              <a:rPr lang="en-US" sz="4000" dirty="0" smtClean="0">
                <a:latin typeface="Bahnschrift Light Condensed" panose="020B0502040204020203" pitchFamily="34" charset="0"/>
                <a:ea typeface="Segoe UI Emoji" panose="020B0502040204020203" pitchFamily="34" charset="0"/>
                <a:cs typeface="Andalus" panose="02020603050405020304" pitchFamily="18" charset="-78"/>
              </a:rPr>
              <a:t>It </a:t>
            </a:r>
            <a:r>
              <a:rPr lang="en-US" sz="4000" dirty="0">
                <a:latin typeface="Bahnschrift Light Condensed" panose="020B0502040204020203" pitchFamily="34" charset="0"/>
                <a:ea typeface="Segoe UI Emoji" panose="020B0502040204020203" pitchFamily="34" charset="0"/>
                <a:cs typeface="Andalus" panose="02020603050405020304" pitchFamily="18" charset="-78"/>
              </a:rPr>
              <a:t>consists of detailed information regarding your company’s policies, work dynamics, projects, internal processes, and much more. </a:t>
            </a:r>
          </a:p>
        </p:txBody>
      </p:sp>
      <p:sp>
        <p:nvSpPr>
          <p:cNvPr id="4" name="Oval 3"/>
          <p:cNvSpPr/>
          <p:nvPr/>
        </p:nvSpPr>
        <p:spPr>
          <a:xfrm>
            <a:off x="140179" y="106332"/>
            <a:ext cx="526211" cy="5175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11525610" y="106331"/>
            <a:ext cx="526211" cy="5175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263105" y="5900918"/>
            <a:ext cx="526211" cy="5175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11353800" y="6066109"/>
            <a:ext cx="526211" cy="5175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56223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solidFill>
                  <a:schemeClr val="bg1">
                    <a:lumMod val="95000"/>
                  </a:schemeClr>
                </a:solidFill>
                <a:effectLst>
                  <a:glow rad="431800">
                    <a:srgbClr val="7030A0">
                      <a:alpha val="45000"/>
                    </a:srgbClr>
                  </a:glow>
                </a:effectLst>
              </a:rPr>
              <a:t>Why Would You Need an Internal Knowledge Base</a:t>
            </a:r>
            <a:r>
              <a:rPr lang="en-US" b="1" dirty="0" smtClean="0">
                <a:solidFill>
                  <a:schemeClr val="bg1">
                    <a:lumMod val="95000"/>
                  </a:schemeClr>
                </a:solidFill>
                <a:effectLst>
                  <a:glow rad="431800">
                    <a:srgbClr val="7030A0">
                      <a:alpha val="45000"/>
                    </a:srgbClr>
                  </a:glow>
                </a:effectLst>
              </a:rPr>
              <a:t>?</a:t>
            </a:r>
            <a:r>
              <a:rPr lang="en-US" dirty="0" smtClean="0">
                <a:solidFill>
                  <a:schemeClr val="bg1">
                    <a:lumMod val="95000"/>
                  </a:schemeClr>
                </a:solidFill>
                <a:effectLst>
                  <a:glow rad="431800">
                    <a:srgbClr val="7030A0">
                      <a:alpha val="45000"/>
                    </a:srgbClr>
                  </a:glow>
                </a:effectLst>
              </a:rPr>
              <a:t/>
            </a:r>
            <a:br>
              <a:rPr lang="en-US" dirty="0" smtClean="0">
                <a:solidFill>
                  <a:schemeClr val="bg1">
                    <a:lumMod val="95000"/>
                  </a:schemeClr>
                </a:solidFill>
                <a:effectLst>
                  <a:glow rad="431800">
                    <a:srgbClr val="7030A0">
                      <a:alpha val="45000"/>
                    </a:srgbClr>
                  </a:glow>
                </a:effectLst>
              </a:rPr>
            </a:br>
            <a:endParaRPr lang="en-US" dirty="0">
              <a:solidFill>
                <a:schemeClr val="bg1">
                  <a:lumMod val="95000"/>
                </a:schemeClr>
              </a:solidFill>
              <a:effectLst>
                <a:glow rad="431800">
                  <a:srgbClr val="7030A0">
                    <a:alpha val="45000"/>
                  </a:srgbClr>
                </a:glow>
              </a:effectLst>
            </a:endParaRPr>
          </a:p>
        </p:txBody>
      </p:sp>
      <p:sp>
        <p:nvSpPr>
          <p:cNvPr id="3" name="Content Placeholder 2"/>
          <p:cNvSpPr>
            <a:spLocks noGrp="1"/>
          </p:cNvSpPr>
          <p:nvPr>
            <p:ph idx="1"/>
          </p:nvPr>
        </p:nvSpPr>
        <p:spPr>
          <a:xfrm>
            <a:off x="838200" y="1690688"/>
            <a:ext cx="10515600" cy="4351338"/>
          </a:xfrm>
        </p:spPr>
        <p:txBody>
          <a:bodyPr/>
          <a:lstStyle/>
          <a:p>
            <a:pPr fontAlgn="base"/>
            <a:r>
              <a:rPr lang="en-US" b="1" dirty="0" smtClean="0"/>
              <a:t>Reduce </a:t>
            </a:r>
            <a:r>
              <a:rPr lang="en-US" b="1" dirty="0"/>
              <a:t>Error. </a:t>
            </a:r>
            <a:endParaRPr lang="en-US" b="1" dirty="0" smtClean="0"/>
          </a:p>
          <a:p>
            <a:r>
              <a:rPr lang="en-US" b="1" dirty="0" smtClean="0"/>
              <a:t>Enhance </a:t>
            </a:r>
            <a:r>
              <a:rPr lang="en-US" b="1" dirty="0"/>
              <a:t>Employee Productivity.</a:t>
            </a:r>
            <a:endParaRPr lang="en-US" dirty="0"/>
          </a:p>
          <a:p>
            <a:r>
              <a:rPr lang="en-US" b="1" dirty="0" smtClean="0"/>
              <a:t>Growth </a:t>
            </a:r>
            <a:r>
              <a:rPr lang="en-US" b="1" dirty="0"/>
              <a:t>&amp; Prevent Knowledge Loss. </a:t>
            </a:r>
            <a:endParaRPr lang="en-US" dirty="0"/>
          </a:p>
          <a:p>
            <a:r>
              <a:rPr lang="en-US" b="1" dirty="0" smtClean="0"/>
              <a:t>Training </a:t>
            </a:r>
            <a:r>
              <a:rPr lang="en-US" b="1" dirty="0"/>
              <a:t>and onboarding. </a:t>
            </a:r>
            <a:endParaRPr lang="en-US" b="1" dirty="0" smtClean="0"/>
          </a:p>
          <a:p>
            <a:r>
              <a:rPr lang="en-US" b="1" dirty="0"/>
              <a:t>Improve Customer Service.</a:t>
            </a:r>
            <a:r>
              <a:rPr lang="en-US" dirty="0" smtClean="0"/>
              <a:t/>
            </a:r>
            <a:br>
              <a:rPr lang="en-US" dirty="0" smtClean="0"/>
            </a:br>
            <a:r>
              <a:rPr lang="en-US" dirty="0" smtClean="0"/>
              <a:t/>
            </a:r>
            <a:br>
              <a:rPr lang="en-US" dirty="0" smtClean="0"/>
            </a:b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9729" y="1690688"/>
            <a:ext cx="4353044" cy="2902028"/>
          </a:xfrm>
          <a:prstGeom prst="rect">
            <a:avLst/>
          </a:prstGeom>
        </p:spPr>
      </p:pic>
    </p:spTree>
    <p:extLst>
      <p:ext uri="{BB962C8B-B14F-4D97-AF65-F5344CB8AC3E}">
        <p14:creationId xmlns:p14="http://schemas.microsoft.com/office/powerpoint/2010/main" val="11047817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rot="19982504">
            <a:off x="9151630" y="4186118"/>
            <a:ext cx="2108990" cy="1841063"/>
            <a:chOff x="302719" y="4823479"/>
            <a:chExt cx="2767335" cy="2450755"/>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0153" y="5550209"/>
              <a:ext cx="2589901" cy="1724025"/>
            </a:xfrm>
            <a:prstGeom prst="rect">
              <a:avLst/>
            </a:prstGeom>
          </p:spPr>
        </p:pic>
        <p:sp>
          <p:nvSpPr>
            <p:cNvPr id="8" name="TextBox 7"/>
            <p:cNvSpPr txBox="1"/>
            <p:nvPr/>
          </p:nvSpPr>
          <p:spPr>
            <a:xfrm>
              <a:off x="302719" y="4823479"/>
              <a:ext cx="2767335" cy="482105"/>
            </a:xfrm>
            <a:prstGeom prst="rect">
              <a:avLst/>
            </a:prstGeom>
            <a:noFill/>
          </p:spPr>
          <p:txBody>
            <a:bodyPr wrap="none" rtlCol="0">
              <a:spAutoFit/>
            </a:bodyPr>
            <a:lstStyle/>
            <a:p>
              <a:pPr algn="ctr"/>
              <a:r>
                <a:rPr lang="en-US" dirty="0" smtClean="0"/>
                <a:t>Digging in old emails</a:t>
              </a:r>
              <a:endParaRPr lang="en-US" dirty="0"/>
            </a:p>
          </p:txBody>
        </p:sp>
      </p:grpSp>
      <p:grpSp>
        <p:nvGrpSpPr>
          <p:cNvPr id="16" name="Group 15"/>
          <p:cNvGrpSpPr/>
          <p:nvPr/>
        </p:nvGrpSpPr>
        <p:grpSpPr>
          <a:xfrm rot="348288">
            <a:off x="782631" y="4055065"/>
            <a:ext cx="2495309" cy="2229663"/>
            <a:chOff x="781051" y="3562613"/>
            <a:chExt cx="3048874" cy="2724296"/>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1051" y="4306354"/>
              <a:ext cx="3048874" cy="1980555"/>
            </a:xfrm>
            <a:prstGeom prst="rect">
              <a:avLst/>
            </a:prstGeom>
          </p:spPr>
        </p:pic>
        <p:sp>
          <p:nvSpPr>
            <p:cNvPr id="9" name="TextBox 8"/>
            <p:cNvSpPr txBox="1"/>
            <p:nvPr/>
          </p:nvSpPr>
          <p:spPr>
            <a:xfrm>
              <a:off x="1196013" y="3562613"/>
              <a:ext cx="2452723" cy="646331"/>
            </a:xfrm>
            <a:prstGeom prst="rect">
              <a:avLst/>
            </a:prstGeom>
            <a:noFill/>
          </p:spPr>
          <p:txBody>
            <a:bodyPr wrap="square" rtlCol="0">
              <a:spAutoFit/>
            </a:bodyPr>
            <a:lstStyle/>
            <a:p>
              <a:pPr algn="ctr"/>
              <a:r>
                <a:rPr lang="en-US" dirty="0" smtClean="0"/>
                <a:t>Unorganized Documents</a:t>
              </a:r>
              <a:endParaRPr lang="en-US" dirty="0"/>
            </a:p>
          </p:txBody>
        </p:sp>
      </p:grpSp>
      <p:sp>
        <p:nvSpPr>
          <p:cNvPr id="15" name="TextBox 14"/>
          <p:cNvSpPr txBox="1"/>
          <p:nvPr/>
        </p:nvSpPr>
        <p:spPr>
          <a:xfrm>
            <a:off x="2952750" y="345478"/>
            <a:ext cx="5029200" cy="984885"/>
          </a:xfrm>
          <a:prstGeom prst="rect">
            <a:avLst/>
          </a:prstGeom>
          <a:solidFill>
            <a:schemeClr val="accent5">
              <a:lumMod val="60000"/>
              <a:lumOff val="40000"/>
            </a:schemeClr>
          </a:solidFill>
        </p:spPr>
        <p:txBody>
          <a:bodyPr wrap="square" rtlCol="0">
            <a:spAutoFit/>
          </a:bodyPr>
          <a:lstStyle/>
          <a:p>
            <a:pPr algn="ctr"/>
            <a:r>
              <a:rPr lang="en-US" sz="4000" b="1" dirty="0" smtClean="0">
                <a:solidFill>
                  <a:schemeClr val="bg1"/>
                </a:solidFill>
              </a:rPr>
              <a:t> Reduce Errors</a:t>
            </a:r>
            <a:endParaRPr lang="en-US" sz="4000" dirty="0">
              <a:solidFill>
                <a:schemeClr val="bg1"/>
              </a:solidFill>
            </a:endParaRPr>
          </a:p>
          <a:p>
            <a:endParaRPr lang="en-US" dirty="0">
              <a:solidFill>
                <a:schemeClr val="bg1"/>
              </a:solidFill>
            </a:endParaRPr>
          </a:p>
        </p:txBody>
      </p:sp>
      <p:sp>
        <p:nvSpPr>
          <p:cNvPr id="17" name="TextBox 16"/>
          <p:cNvSpPr txBox="1"/>
          <p:nvPr/>
        </p:nvSpPr>
        <p:spPr>
          <a:xfrm>
            <a:off x="495300" y="1628775"/>
            <a:ext cx="10829925" cy="2677656"/>
          </a:xfrm>
          <a:prstGeom prst="rect">
            <a:avLst/>
          </a:prstGeom>
          <a:noFill/>
        </p:spPr>
        <p:txBody>
          <a:bodyPr wrap="square" rtlCol="0">
            <a:spAutoFit/>
          </a:bodyPr>
          <a:lstStyle/>
          <a:p>
            <a:pPr marL="457200" indent="-457200">
              <a:buFont typeface="Arial" panose="020B0604020202020204" pitchFamily="34" charset="0"/>
              <a:buChar char="•"/>
            </a:pPr>
            <a:r>
              <a:rPr lang="en-US" sz="2800" dirty="0" smtClean="0"/>
              <a:t>Digging into emails , old Word Pad and excel sheets it is really a Heavy Load on Service Agents.</a:t>
            </a:r>
          </a:p>
          <a:p>
            <a:pPr marL="457200" indent="-457200">
              <a:buFont typeface="Arial" panose="020B0604020202020204" pitchFamily="34" charset="0"/>
              <a:buChar char="•"/>
            </a:pPr>
            <a:r>
              <a:rPr lang="en-US" sz="2800" dirty="0" smtClean="0"/>
              <a:t>Regardless the Health of the involved contents also the Agent Performance is effected as he cannot Answer The questions or Making The Right Request for Customer Effectively Correctly and quickly.</a:t>
            </a:r>
            <a:endParaRPr lang="en-US" sz="2800" dirty="0"/>
          </a:p>
          <a:p>
            <a:pPr marL="457200" indent="-457200">
              <a:buFont typeface="Arial" panose="020B0604020202020204" pitchFamily="34" charset="0"/>
              <a:buChar char="•"/>
            </a:pPr>
            <a:endParaRPr lang="en-US" sz="2800" dirty="0"/>
          </a:p>
        </p:txBody>
      </p:sp>
    </p:spTree>
    <p:extLst>
      <p:ext uri="{BB962C8B-B14F-4D97-AF65-F5344CB8AC3E}">
        <p14:creationId xmlns:p14="http://schemas.microsoft.com/office/powerpoint/2010/main" val="31931846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 from Big is nothing movie</a:t>
            </a:r>
            <a:endParaRPr lang="en-US" dirty="0"/>
          </a:p>
        </p:txBody>
      </p:sp>
      <p:pic>
        <p:nvPicPr>
          <p:cNvPr id="3" name="call cente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7282536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idx="1"/>
          </p:nvPr>
        </p:nvSpPr>
        <p:spPr>
          <a:xfrm>
            <a:off x="-16665" y="4436686"/>
            <a:ext cx="3509961" cy="1037431"/>
          </a:xfrm>
        </p:spPr>
        <p:txBody>
          <a:bodyPr>
            <a:noAutofit/>
          </a:bodyPr>
          <a:lstStyle/>
          <a:p>
            <a:pPr algn="ctr" fontAlgn="base"/>
            <a:r>
              <a:rPr lang="en-US" sz="1600" b="0" dirty="0"/>
              <a:t>60% of employees report that it is difficult, very difficult, or </a:t>
            </a:r>
            <a:r>
              <a:rPr lang="en-US" sz="1600" dirty="0"/>
              <a:t>nearly impossible to obtain information</a:t>
            </a:r>
            <a:r>
              <a:rPr lang="en-US" sz="1600" b="0" dirty="0"/>
              <a:t> from their colleagues needed to do their job</a:t>
            </a:r>
            <a:r>
              <a:rPr lang="en-US" sz="1600" b="0" dirty="0" smtClean="0"/>
              <a:t>.</a:t>
            </a:r>
            <a:endParaRPr lang="en-US" sz="1600" dirty="0"/>
          </a:p>
        </p:txBody>
      </p:sp>
      <p:sp>
        <p:nvSpPr>
          <p:cNvPr id="9" name="Text Placeholder 8"/>
          <p:cNvSpPr>
            <a:spLocks noGrp="1"/>
          </p:cNvSpPr>
          <p:nvPr>
            <p:ph type="body" sz="quarter" idx="3"/>
          </p:nvPr>
        </p:nvSpPr>
        <p:spPr>
          <a:xfrm>
            <a:off x="8429624" y="4703783"/>
            <a:ext cx="3762376" cy="823912"/>
          </a:xfrm>
        </p:spPr>
        <p:txBody>
          <a:bodyPr>
            <a:normAutofit fontScale="25000" lnSpcReduction="20000"/>
          </a:bodyPr>
          <a:lstStyle/>
          <a:p>
            <a:pPr algn="ctr" fontAlgn="base"/>
            <a:r>
              <a:rPr lang="en-US" sz="7200" dirty="0"/>
              <a:t>81% of employees are frustrated when they cannot access the information they need to properly do their job</a:t>
            </a:r>
            <a:r>
              <a:rPr lang="en-US" sz="7200" dirty="0" smtClean="0"/>
              <a:t>.</a:t>
            </a:r>
            <a:r>
              <a:rPr lang="en-US" dirty="0"/>
              <a:t/>
            </a:r>
            <a:br>
              <a:rPr lang="en-US" dirty="0"/>
            </a:br>
            <a:endParaRPr lang="en-US" dirty="0"/>
          </a:p>
        </p:txBody>
      </p:sp>
      <p:pic>
        <p:nvPicPr>
          <p:cNvPr id="1030" name="Picture 6" descr="https://uploads.panopto.com/2018/07/11120337/Frustrated-Chart-600.png"/>
          <p:cNvPicPr>
            <a:picLocks noGrp="1" noChangeAspect="1" noChangeArrowheads="1"/>
          </p:cNvPicPr>
          <p:nvPr>
            <p:ph sz="quarter" idx="4"/>
          </p:nvPr>
        </p:nvPicPr>
        <p:blipFill>
          <a:blip r:embed="rId2">
            <a:extLst>
              <a:ext uri="{28A0092B-C50C-407E-A947-70E740481C1C}">
                <a14:useLocalDpi xmlns:a14="http://schemas.microsoft.com/office/drawing/2010/main" val="0"/>
              </a:ext>
            </a:extLst>
          </a:blip>
          <a:srcRect/>
          <a:stretch>
            <a:fillRect/>
          </a:stretch>
        </p:blipFill>
        <p:spPr bwMode="auto">
          <a:xfrm>
            <a:off x="8693150" y="1650624"/>
            <a:ext cx="2703513" cy="270351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uploads.panopto.com/2018/07/11120332/Difficulty-Getting-Info-60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21" y="1650624"/>
            <a:ext cx="3586161" cy="2786062"/>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Group 14"/>
          <p:cNvGrpSpPr/>
          <p:nvPr/>
        </p:nvGrpSpPr>
        <p:grpSpPr>
          <a:xfrm>
            <a:off x="4134249" y="1191599"/>
            <a:ext cx="3457575" cy="5768618"/>
            <a:chOff x="4194967" y="423863"/>
            <a:chExt cx="3457575" cy="5768618"/>
          </a:xfrm>
        </p:grpSpPr>
        <p:pic>
          <p:nvPicPr>
            <p:cNvPr id="1034" name="Picture 10" descr="https://uploads.panopto.com/2018/07/11120328/Time-Spent-Waiting-60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62439" y="423863"/>
              <a:ext cx="3082925" cy="3082926"/>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p:nvPr/>
          </p:nvSpPr>
          <p:spPr>
            <a:xfrm>
              <a:off x="4194967" y="3607158"/>
              <a:ext cx="3457575" cy="2585323"/>
            </a:xfrm>
            <a:prstGeom prst="rect">
              <a:avLst/>
            </a:prstGeom>
          </p:spPr>
          <p:txBody>
            <a:bodyPr wrap="square">
              <a:spAutoFit/>
            </a:bodyPr>
            <a:lstStyle/>
            <a:p>
              <a:pPr algn="ctr" fontAlgn="base"/>
              <a:r>
                <a:rPr lang="en-US" dirty="0">
                  <a:solidFill>
                    <a:srgbClr val="323232"/>
                  </a:solidFill>
                  <a:latin typeface="Myriad Set Pro Text"/>
                </a:rPr>
                <a:t>Employees spend </a:t>
              </a:r>
              <a:r>
                <a:rPr lang="en-US" b="1" dirty="0">
                  <a:solidFill>
                    <a:srgbClr val="323232"/>
                  </a:solidFill>
                  <a:latin typeface="Myriad Set Pro Text"/>
                </a:rPr>
                <a:t>5.3 hours per week </a:t>
              </a:r>
              <a:r>
                <a:rPr lang="en-US" dirty="0">
                  <a:solidFill>
                    <a:srgbClr val="323232"/>
                  </a:solidFill>
                  <a:latin typeface="Myriad Set Pro Text"/>
                </a:rPr>
                <a:t>waiting for information. These delays have a major impact on project schedules — 66% will last up to a week, and 12% a month or more.</a:t>
              </a:r>
            </a:p>
            <a:p>
              <a:pPr algn="ctr"/>
              <a:r>
                <a:rPr lang="en-US" dirty="0">
                  <a:solidFill>
                    <a:srgbClr val="323232"/>
                  </a:solidFill>
                  <a:latin typeface="Myriad Set Pro Thin"/>
                </a:rPr>
                <a:t/>
              </a:r>
              <a:br>
                <a:rPr lang="en-US" dirty="0">
                  <a:solidFill>
                    <a:srgbClr val="323232"/>
                  </a:solidFill>
                  <a:latin typeface="Myriad Set Pro Thin"/>
                </a:rPr>
              </a:br>
              <a:endParaRPr lang="en-US" dirty="0"/>
            </a:p>
          </p:txBody>
        </p:sp>
      </p:grpSp>
      <p:sp>
        <p:nvSpPr>
          <p:cNvPr id="16" name="TextBox 15"/>
          <p:cNvSpPr txBox="1"/>
          <p:nvPr/>
        </p:nvSpPr>
        <p:spPr>
          <a:xfrm>
            <a:off x="542925" y="319805"/>
            <a:ext cx="11458575" cy="584775"/>
          </a:xfrm>
          <a:prstGeom prst="rect">
            <a:avLst/>
          </a:prstGeom>
          <a:noFill/>
        </p:spPr>
        <p:txBody>
          <a:bodyPr wrap="square" rtlCol="0">
            <a:spAutoFit/>
          </a:bodyPr>
          <a:lstStyle/>
          <a:p>
            <a:pPr algn="ctr"/>
            <a:r>
              <a:rPr lang="en-US" sz="3200" dirty="0" smtClean="0"/>
              <a:t> Surveyed 1001 US employees across a variety of industries </a:t>
            </a:r>
            <a:endParaRPr lang="en-US" sz="3200" dirty="0"/>
          </a:p>
        </p:txBody>
      </p:sp>
      <p:sp>
        <p:nvSpPr>
          <p:cNvPr id="23" name="TextBox 22"/>
          <p:cNvSpPr txBox="1"/>
          <p:nvPr/>
        </p:nvSpPr>
        <p:spPr>
          <a:xfrm>
            <a:off x="6459537" y="6453188"/>
            <a:ext cx="7400925" cy="307777"/>
          </a:xfrm>
          <a:prstGeom prst="rect">
            <a:avLst/>
          </a:prstGeom>
          <a:noFill/>
        </p:spPr>
        <p:txBody>
          <a:bodyPr wrap="square" rtlCol="0">
            <a:spAutoFit/>
          </a:bodyPr>
          <a:lstStyle/>
          <a:p>
            <a:r>
              <a:rPr lang="en-US" sz="1400" dirty="0"/>
              <a:t>Source : https://www.panopto.com/resource/valuing-workplace-knowledge/</a:t>
            </a:r>
          </a:p>
        </p:txBody>
      </p:sp>
    </p:spTree>
    <p:extLst>
      <p:ext uri="{BB962C8B-B14F-4D97-AF65-F5344CB8AC3E}">
        <p14:creationId xmlns:p14="http://schemas.microsoft.com/office/powerpoint/2010/main" val="29373709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7128"/>
            <a:ext cx="10515600" cy="1325563"/>
          </a:xfrm>
        </p:spPr>
        <p:txBody>
          <a:bodyPr>
            <a:normAutofit/>
          </a:bodyPr>
          <a:lstStyle/>
          <a:p>
            <a:pPr algn="ctr"/>
            <a:r>
              <a:rPr lang="en-US" b="1" dirty="0"/>
              <a:t>Enhance Employee Productivity</a:t>
            </a:r>
            <a:endParaRPr lang="en-US" dirty="0"/>
          </a:p>
        </p:txBody>
      </p:sp>
      <p:sp>
        <p:nvSpPr>
          <p:cNvPr id="3" name="Content Placeholder 2"/>
          <p:cNvSpPr>
            <a:spLocks noGrp="1"/>
          </p:cNvSpPr>
          <p:nvPr>
            <p:ph idx="1"/>
          </p:nvPr>
        </p:nvSpPr>
        <p:spPr>
          <a:xfrm>
            <a:off x="361949" y="1690688"/>
            <a:ext cx="6991351" cy="4262437"/>
          </a:xfrm>
        </p:spPr>
        <p:txBody>
          <a:bodyPr>
            <a:normAutofit/>
          </a:bodyPr>
          <a:lstStyle/>
          <a:p>
            <a:pPr fontAlgn="base"/>
            <a:r>
              <a:rPr lang="en-US" sz="2400" dirty="0"/>
              <a:t>By using internal knowledge base software to gather common support documentation and FAQs, you can make it easier for your customer service team to provide prompt service as they won’t have to sift through tons of information to find the right answer.</a:t>
            </a:r>
          </a:p>
          <a:p>
            <a:pPr fontAlgn="base"/>
            <a:endParaRPr lang="en-US" sz="2400" dirty="0"/>
          </a:p>
          <a:p>
            <a:pPr fontAlgn="base"/>
            <a:r>
              <a:rPr lang="en-US" sz="2400" dirty="0"/>
              <a:t>Immediate Response for Supporting </a:t>
            </a:r>
            <a:r>
              <a:rPr lang="en-US" sz="2400" dirty="0" smtClean="0"/>
              <a:t>as mitigating A Customer </a:t>
            </a:r>
            <a:r>
              <a:rPr lang="en-US" sz="2400" dirty="0"/>
              <a:t>Frustration in the High Volume Queue times, While Customer </a:t>
            </a:r>
            <a:r>
              <a:rPr lang="en-US" sz="2400" dirty="0" smtClean="0"/>
              <a:t>Waiting </a:t>
            </a:r>
            <a:r>
              <a:rPr lang="en-US" sz="2400" dirty="0"/>
              <a:t>Too Much Time.</a:t>
            </a:r>
          </a:p>
          <a:p>
            <a:pPr fontAlgn="base"/>
            <a:endParaRPr lang="en-US" sz="2400" dirty="0"/>
          </a:p>
          <a:p>
            <a:pPr fontAlgn="base"/>
            <a:r>
              <a:rPr lang="en-US" sz="2400" dirty="0"/>
              <a:t>Gain Experiences More Quickly And </a:t>
            </a:r>
            <a:r>
              <a:rPr lang="en-US" sz="2400" dirty="0" smtClean="0"/>
              <a:t>Confidence.</a:t>
            </a:r>
            <a:endParaRPr lang="en-US" sz="2400" dirty="0"/>
          </a:p>
        </p:txBody>
      </p:sp>
      <p:grpSp>
        <p:nvGrpSpPr>
          <p:cNvPr id="7" name="Group 6"/>
          <p:cNvGrpSpPr/>
          <p:nvPr/>
        </p:nvGrpSpPr>
        <p:grpSpPr>
          <a:xfrm>
            <a:off x="8014690" y="1690688"/>
            <a:ext cx="3339110" cy="4347551"/>
            <a:chOff x="7264444" y="1690688"/>
            <a:chExt cx="3860787" cy="4925278"/>
          </a:xfrm>
        </p:grpSpPr>
        <p:pic>
          <p:nvPicPr>
            <p:cNvPr id="4"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860761" y="5143499"/>
              <a:ext cx="2264470" cy="1472467"/>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3617" t="46289" r="3778" b="1"/>
            <a:stretch/>
          </p:blipFill>
          <p:spPr>
            <a:xfrm>
              <a:off x="8395639" y="1690688"/>
              <a:ext cx="2729592" cy="1521587"/>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64444" y="3310271"/>
              <a:ext cx="2262390" cy="1735231"/>
            </a:xfrm>
            <a:prstGeom prst="rect">
              <a:avLst/>
            </a:prstGeom>
          </p:spPr>
        </p:pic>
      </p:grpSp>
    </p:spTree>
    <p:extLst>
      <p:ext uri="{BB962C8B-B14F-4D97-AF65-F5344CB8AC3E}">
        <p14:creationId xmlns:p14="http://schemas.microsoft.com/office/powerpoint/2010/main" val="20593492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876424" y="410144"/>
            <a:ext cx="8067675" cy="984885"/>
          </a:xfrm>
          <a:prstGeom prst="rect">
            <a:avLst/>
          </a:prstGeom>
          <a:noFill/>
        </p:spPr>
        <p:txBody>
          <a:bodyPr wrap="square" rtlCol="0">
            <a:spAutoFit/>
          </a:bodyPr>
          <a:lstStyle/>
          <a:p>
            <a:pPr algn="ctr"/>
            <a:r>
              <a:rPr lang="en-US" sz="4000" b="1" dirty="0">
                <a:solidFill>
                  <a:schemeClr val="tx1">
                    <a:lumMod val="75000"/>
                    <a:lumOff val="25000"/>
                  </a:schemeClr>
                </a:solidFill>
              </a:rPr>
              <a:t>Growth &amp; Prevent Knowledge Loss</a:t>
            </a:r>
            <a:endParaRPr lang="en-US" sz="4000" dirty="0">
              <a:solidFill>
                <a:schemeClr val="tx1">
                  <a:lumMod val="75000"/>
                  <a:lumOff val="25000"/>
                </a:schemeClr>
              </a:solidFill>
            </a:endParaRPr>
          </a:p>
          <a:p>
            <a:endParaRPr lang="en-US" dirty="0">
              <a:solidFill>
                <a:schemeClr val="bg1"/>
              </a:solidFill>
            </a:endParaRPr>
          </a:p>
        </p:txBody>
      </p:sp>
      <p:graphicFrame>
        <p:nvGraphicFramePr>
          <p:cNvPr id="2" name="Diagram 1"/>
          <p:cNvGraphicFramePr/>
          <p:nvPr>
            <p:extLst>
              <p:ext uri="{D42A27DB-BD31-4B8C-83A1-F6EECF244321}">
                <p14:modId xmlns:p14="http://schemas.microsoft.com/office/powerpoint/2010/main" val="1303782457"/>
              </p:ext>
            </p:extLst>
          </p:nvPr>
        </p:nvGraphicFramePr>
        <p:xfrm>
          <a:off x="434916" y="1429851"/>
          <a:ext cx="4972050" cy="48936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50" name="Picture 2" descr="Benefits of preventing knowledge loss and improving knowledge shari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937275" y="1595886"/>
            <a:ext cx="5815855" cy="4347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90360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1673161" y="1270165"/>
            <a:ext cx="7680096" cy="923330"/>
            <a:chOff x="2159121" y="188339"/>
            <a:chExt cx="7680096" cy="923330"/>
          </a:xfrm>
          <a:scene3d>
            <a:camera prst="perspectiveRelaxedModerately" zoom="92000"/>
            <a:lightRig rig="balanced" dir="t">
              <a:rot lat="0" lon="0" rev="12700000"/>
            </a:lightRig>
          </a:scene3d>
        </p:grpSpPr>
        <p:sp>
          <p:nvSpPr>
            <p:cNvPr id="25" name="Pie 24"/>
            <p:cNvSpPr/>
            <p:nvPr/>
          </p:nvSpPr>
          <p:spPr>
            <a:xfrm>
              <a:off x="2159121" y="188339"/>
              <a:ext cx="923330" cy="923330"/>
            </a:xfrm>
            <a:prstGeom prst="pie">
              <a:avLst>
                <a:gd name="adj1" fmla="val 5400000"/>
                <a:gd name="adj2" fmla="val 16200000"/>
              </a:avLst>
            </a:prstGeom>
            <a:solidFill>
              <a:srgbClr val="AC46EA"/>
            </a:solidFill>
            <a:sp3d prstMaterial="plastic">
              <a:bevelT w="50800" h="50800"/>
              <a:bevelB w="50800" h="50800"/>
            </a:sp3d>
          </p:spPr>
          <p:style>
            <a:lnRef idx="0">
              <a:schemeClr val="lt1">
                <a:hueOff val="0"/>
                <a:satOff val="0"/>
                <a:lumOff val="0"/>
                <a:alphaOff val="0"/>
              </a:schemeClr>
            </a:lnRef>
            <a:fillRef idx="1">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6" name="Freeform 25"/>
            <p:cNvSpPr/>
            <p:nvPr/>
          </p:nvSpPr>
          <p:spPr>
            <a:xfrm>
              <a:off x="2620786" y="188339"/>
              <a:ext cx="7218431" cy="923330"/>
            </a:xfrm>
            <a:custGeom>
              <a:avLst/>
              <a:gdLst>
                <a:gd name="connsiteX0" fmla="*/ 0 w 7218431"/>
                <a:gd name="connsiteY0" fmla="*/ 0 h 923330"/>
                <a:gd name="connsiteX1" fmla="*/ 7218431 w 7218431"/>
                <a:gd name="connsiteY1" fmla="*/ 0 h 923330"/>
                <a:gd name="connsiteX2" fmla="*/ 7218431 w 7218431"/>
                <a:gd name="connsiteY2" fmla="*/ 923330 h 923330"/>
                <a:gd name="connsiteX3" fmla="*/ 0 w 7218431"/>
                <a:gd name="connsiteY3" fmla="*/ 923330 h 923330"/>
                <a:gd name="connsiteX4" fmla="*/ 0 w 7218431"/>
                <a:gd name="connsiteY4" fmla="*/ 0 h 923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18431" h="923330">
                  <a:moveTo>
                    <a:pt x="0" y="0"/>
                  </a:moveTo>
                  <a:lnTo>
                    <a:pt x="7218431" y="0"/>
                  </a:lnTo>
                  <a:lnTo>
                    <a:pt x="7218431" y="923330"/>
                  </a:lnTo>
                  <a:lnTo>
                    <a:pt x="0" y="923330"/>
                  </a:lnTo>
                  <a:lnTo>
                    <a:pt x="0" y="0"/>
                  </a:lnTo>
                  <a:close/>
                </a:path>
              </a:pathLst>
            </a:custGeom>
            <a:sp3d prstMaterial="plastic">
              <a:bevelT w="25400" h="25400"/>
              <a:bevelB w="25400" h="25400"/>
            </a:sp3d>
          </p:spPr>
          <p:style>
            <a:lnRef idx="1">
              <a:schemeClr val="accent1">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60020" tIns="160020" rIns="160020" bIns="160020" numCol="1" spcCol="1270" anchor="ctr" anchorCtr="0">
              <a:noAutofit/>
            </a:bodyPr>
            <a:lstStyle/>
            <a:p>
              <a:pPr lvl="0" algn="ctr" defTabSz="1866900" rtl="0">
                <a:lnSpc>
                  <a:spcPct val="90000"/>
                </a:lnSpc>
                <a:spcBef>
                  <a:spcPct val="0"/>
                </a:spcBef>
                <a:spcAft>
                  <a:spcPct val="35000"/>
                </a:spcAft>
              </a:pPr>
              <a:endParaRPr lang="en-US" sz="4200" kern="1200" dirty="0" smtClean="0"/>
            </a:p>
            <a:p>
              <a:pPr lvl="0" algn="ctr" defTabSz="1866900" rtl="0">
                <a:lnSpc>
                  <a:spcPct val="90000"/>
                </a:lnSpc>
                <a:spcBef>
                  <a:spcPct val="0"/>
                </a:spcBef>
                <a:spcAft>
                  <a:spcPct val="35000"/>
                </a:spcAft>
              </a:pPr>
              <a:r>
                <a:rPr lang="en-US" sz="4200" kern="1200" dirty="0" smtClean="0"/>
                <a:t>Video of the knowledge retention</a:t>
              </a:r>
            </a:p>
          </p:txBody>
        </p:sp>
      </p:grpSp>
      <p:pic>
        <p:nvPicPr>
          <p:cNvPr id="2" name="Untitled Projec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1429996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7307</TotalTime>
  <Words>424</Words>
  <Application>Microsoft Office PowerPoint</Application>
  <PresentationFormat>Widescreen</PresentationFormat>
  <Paragraphs>45</Paragraphs>
  <Slides>12</Slides>
  <Notes>0</Notes>
  <HiddenSlides>0</HiddenSlides>
  <MMClips>2</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12</vt:i4>
      </vt:variant>
    </vt:vector>
  </HeadingPairs>
  <TitlesOfParts>
    <vt:vector size="25" baseType="lpstr">
      <vt:lpstr>Andalus</vt:lpstr>
      <vt:lpstr>Arial</vt:lpstr>
      <vt:lpstr>Bahnschrift Light Condensed</vt:lpstr>
      <vt:lpstr>Bahnschrift SemiBold Condensed</vt:lpstr>
      <vt:lpstr>Calibri</vt:lpstr>
      <vt:lpstr>Calibri Light</vt:lpstr>
      <vt:lpstr>Century Gothic</vt:lpstr>
      <vt:lpstr>Myriad Set Pro Text</vt:lpstr>
      <vt:lpstr>Myriad Set Pro Thin</vt:lpstr>
      <vt:lpstr>Segoe UI Emoji</vt:lpstr>
      <vt:lpstr>Wingdings 3</vt:lpstr>
      <vt:lpstr>Office Theme</vt:lpstr>
      <vt:lpstr>Ion Boardroom</vt:lpstr>
      <vt:lpstr>PowerPoint Presentation</vt:lpstr>
      <vt:lpstr>What is a knowledgebase software ?</vt:lpstr>
      <vt:lpstr>Why Would You Need an Internal Knowledge Base? </vt:lpstr>
      <vt:lpstr>PowerPoint Presentation</vt:lpstr>
      <vt:lpstr>Video from Big is nothing movie</vt:lpstr>
      <vt:lpstr>PowerPoint Presentation</vt:lpstr>
      <vt:lpstr>Enhance Employee Productivity</vt:lpstr>
      <vt:lpstr>PowerPoint Presentation</vt:lpstr>
      <vt:lpstr>PowerPoint Presentation</vt:lpstr>
      <vt:lpstr>Training and onboarding</vt:lpstr>
      <vt:lpstr>Improve Customer Service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knowledge base call center</dc:title>
  <dc:creator>Microsoft account</dc:creator>
  <cp:lastModifiedBy>Microsoft account</cp:lastModifiedBy>
  <cp:revision>88</cp:revision>
  <dcterms:created xsi:type="dcterms:W3CDTF">2022-10-18T07:23:14Z</dcterms:created>
  <dcterms:modified xsi:type="dcterms:W3CDTF">2022-11-16T16:05:25Z</dcterms:modified>
</cp:coreProperties>
</file>

<file path=docProps/thumbnail.jpeg>
</file>